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Mulish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9C870E-21CC-424F-94D7-AF47EB19E007}">
  <a:tblStyle styleId="{859C870E-21CC-424F-94D7-AF47EB19E0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ulish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ulish-italic.fntdata"/><Relationship Id="rId30" Type="http://schemas.openxmlformats.org/officeDocument/2006/relationships/font" Target="fonts/Mulish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ulish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4a0f934f7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4a0f934f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14a0f934f7_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4a0f934f7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4a0f934f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14a0f934f7_1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4a0f934f7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4a0f934f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76" name="Google Shape;176;g114a0f934f7_1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082a8c7fc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082a8c7f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84" name="Google Shape;184;g12082a8c7fc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4a0f934f7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4a0f934f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92" name="Google Shape;192;g114a0f934f7_1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a0f934f7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4a0f934f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14a0f934f7_1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a0f934f7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a0f934f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14a0f934f7_1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0d6cefa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0d6cefa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20d6cefa0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0967de0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0967de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20967de0b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0967de0b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0967de0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20967de0b2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a0f934f7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a0f934f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14a0f934f7_1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0a4d3f71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0a4d3f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20a4d3f71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7d51a5a52_5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7d51a5a5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27d51a5a52_5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a0f934f7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a0f934f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14a0f934f7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4a0f934f7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4a0f934f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14a0f934f7_1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a0f934f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a0f934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14a0f934f7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080411690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0804116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080411690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080411690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08041169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2080411690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a0f934f7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a0f934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14a0f934f7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459" y="207095"/>
            <a:ext cx="11663082" cy="645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  <a:defRPr b="0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76" y="819398"/>
            <a:ext cx="896448" cy="73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800"/>
              <a:buFont typeface="Arial"/>
              <a:buNone/>
              <a:defRPr b="0" i="0" sz="48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TAM-LogoBox.png" id="43" name="Google Shape;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468" y="1424596"/>
            <a:ext cx="1303064" cy="13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609600" y="10547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09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6197600" y="2294022"/>
            <a:ext cx="53848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4" type="body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609611" y="1171075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4766733" y="1171075"/>
            <a:ext cx="6815667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609611" y="2406317"/>
            <a:ext cx="4011084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2389717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>
            <p:ph idx="2" type="pic"/>
          </p:nvPr>
        </p:nvSpPr>
        <p:spPr>
          <a:xfrm>
            <a:off x="2389717" y="1106905"/>
            <a:ext cx="73152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2389717" y="5367343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1107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2341588"/>
            <a:ext cx="10972800" cy="37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203205" y="6575107"/>
            <a:ext cx="9400417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3823" y="231831"/>
            <a:ext cx="11424356" cy="9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383823" y="383114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ADVANCED VEHICLE BLACKBOX</a:t>
            </a:r>
            <a:endParaRPr/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1828800" y="4521150"/>
            <a:ext cx="9190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Jose Garza, Prisha Srivastava, </a:t>
            </a:r>
            <a:r>
              <a:rPr lang="en-US"/>
              <a:t>Lide Su, Christian Loth</a:t>
            </a:r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4139867" y="4521143"/>
            <a:ext cx="4026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920"/>
              <a:t>Evaluation of alternative solutions</a:t>
            </a:r>
            <a:endParaRPr sz="3920"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609600" y="1478850"/>
            <a:ext cx="10972800" cy="499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170" lvl="0" marL="45720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Mulish"/>
              <a:buChar char="●"/>
            </a:pP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USB OBD</a:t>
            </a:r>
            <a:endParaRPr sz="182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sh"/>
              <a:buChar char="○"/>
            </a:pPr>
            <a:r>
              <a:rPr lang="en-US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Would require another cable running from the OBD port which is located under the steering wheel to the Raspberry Pi in </a:t>
            </a:r>
            <a:r>
              <a:rPr lang="en-US" sz="1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the windshield.</a:t>
            </a:r>
            <a:endParaRPr sz="16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417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Mulish"/>
              <a:buChar char="●"/>
            </a:pP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Standalone GPS (no external antenna)</a:t>
            </a:r>
            <a:endParaRPr sz="182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Would not provide accurate GPS readings. 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 some cases takes too long to calibrate.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417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Mulish"/>
              <a:buChar char="●"/>
            </a:pP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Sta</a:t>
            </a: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ndard</a:t>
            </a: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IMU</a:t>
            </a:r>
            <a:endParaRPr sz="182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Lacks insight from road conditions (i.e bumpy, traffic giving inconsistent speed reading)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417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Mulish"/>
              <a:buChar char="●"/>
            </a:pP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GPS based Web Platform</a:t>
            </a:r>
            <a:endParaRPr sz="182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Location tracking and speed detection through GPS may lack context in situations where driving above or below the speed limit is realistic. 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Speed is not as accurate as the speed of the car ECU.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417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Mulish"/>
              <a:buChar char="●"/>
            </a:pPr>
            <a:r>
              <a:rPr lang="en-US" sz="182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Real Time Data Upload</a:t>
            </a:r>
            <a:endParaRPr sz="182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210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Mulish"/>
              <a:buChar char="○"/>
            </a:pP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Would increase </a:t>
            </a:r>
            <a:r>
              <a:rPr lang="en-US" sz="1629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complexity and costs by adding another module.</a:t>
            </a:r>
            <a:endParaRPr sz="1629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</a:t>
            </a:r>
            <a:r>
              <a:rPr lang="en-US"/>
              <a:t> for design validation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609600" y="1244600"/>
            <a:ext cx="10961700" cy="516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Our design is intended to transition from prototype to final deployment through a series of layered testing that allows us to thoroughly examine the functionality of hardware and software aspects of our project.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155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●"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Embedded Hardware System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3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00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Run simple python scripts on Raspi terminal to g</a:t>
            </a:r>
            <a:r>
              <a:rPr lang="en-US" sz="400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enerate terminal output of sensor readings </a:t>
            </a:r>
            <a:endParaRPr sz="400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34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00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Use multimeter to check soldering connection.</a:t>
            </a:r>
            <a:endParaRPr sz="400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1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●"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Web App </a:t>
            </a: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Software Testing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Local testing of web application to test if profile data exists and is valid.</a:t>
            </a:r>
            <a:endParaRPr sz="4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Receives analysis output from backend script and presents on the application through visuals and real-time record.</a:t>
            </a:r>
            <a:endParaRPr sz="4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15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●"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Back-end Algorithm Testing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155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Required data is provided by retrieving data from database.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1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○"/>
            </a:pPr>
            <a:r>
              <a:rPr lang="en-US" sz="415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Using 6 testing scenarios (or “switch cases”), different in observed speed and road type, an algorithm identifies certain points and concludes anomalous driving behavior.</a:t>
            </a:r>
            <a:endParaRPr sz="415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Economic</a:t>
            </a:r>
            <a:r>
              <a:rPr lang="en-US"/>
              <a:t> Analysis</a:t>
            </a:r>
            <a:endParaRPr/>
          </a:p>
        </p:txBody>
      </p:sp>
      <p:graphicFrame>
        <p:nvGraphicFramePr>
          <p:cNvPr id="179" name="Google Shape;179;p22"/>
          <p:cNvGraphicFramePr/>
          <p:nvPr/>
        </p:nvGraphicFramePr>
        <p:xfrm>
          <a:off x="5989500" y="156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{859C870E-21CC-424F-94D7-AF47EB19E007}</a:tableStyleId>
              </a:tblPr>
              <a:tblGrid>
                <a:gridCol w="3163350"/>
                <a:gridCol w="1002925"/>
                <a:gridCol w="1041575"/>
              </a:tblGrid>
              <a:tr h="344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Description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Price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Quantity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Raspberry Pi 4 Camera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$24.59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Adafruit GPS Hat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$29.95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External GPS antenna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$19.95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IMU (Accelerometer &amp; Gyro)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$14.95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Standoffs for Pi HATs 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$0.75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RF Adapter cable 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$3.95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Bluetooth interface OBD port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$13.99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Raspberry Pi 4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$167.95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SD card with 256 GB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$29.99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Car charger for Raspberry Pi 4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$14.44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Suction Cup Mount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$24.99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3D Printed Enclosure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$5.00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 sz="1600"/>
                    </a:p>
                  </a:txBody>
                  <a:tcPr marT="25400" marB="25400" marR="25400" marL="254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643475" y="2457050"/>
            <a:ext cx="53799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735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●"/>
            </a:pPr>
            <a:r>
              <a:rPr lang="en-US" sz="294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The parts originally ordered have been able to achieve the desired results.</a:t>
            </a:r>
            <a:endParaRPr sz="294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735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ulish"/>
              <a:buChar char="●"/>
            </a:pPr>
            <a:r>
              <a:rPr lang="en-US" sz="2945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Total = $345.50</a:t>
            </a:r>
            <a:endParaRPr sz="2945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320">
                <a:latin typeface="Mulish"/>
                <a:ea typeface="Mulish"/>
                <a:cs typeface="Mulish"/>
                <a:sym typeface="Mulish"/>
              </a:rPr>
              <a:t>Manufacturability, Sustainability and Economics of vBox</a:t>
            </a:r>
            <a:endParaRPr sz="332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609600" y="1478850"/>
            <a:ext cx="8685300" cy="492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lish"/>
              <a:buChar char="●"/>
            </a:pPr>
            <a:r>
              <a:rPr b="1"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Manufacturability:</a:t>
            </a:r>
            <a:r>
              <a:rPr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2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00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lish"/>
              <a:buChar char="○"/>
            </a:pPr>
            <a:r>
              <a:rPr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Product will use SLA resin to create a thermoset case for the Raspberry Pi.</a:t>
            </a:r>
            <a:endParaRPr sz="2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lish"/>
              <a:buChar char="●"/>
            </a:pPr>
            <a:r>
              <a:rPr b="1"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Sustainability: </a:t>
            </a:r>
            <a:endParaRPr b="1" sz="2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00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lish"/>
              <a:buChar char="○"/>
            </a:pPr>
            <a:r>
              <a:rPr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3D printing produces more sustainable solutions than traditional manufacturing methods.</a:t>
            </a:r>
            <a:endParaRPr sz="2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74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ulish"/>
              <a:buChar char="■"/>
            </a:pPr>
            <a:r>
              <a:rPr lang="en-US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70-90% less scrap waste.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746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ulish"/>
              <a:buChar char="■"/>
            </a:pPr>
            <a:r>
              <a:rPr lang="en-US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41-64% less energy consumed.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ulish"/>
              <a:buChar char="●"/>
            </a:pPr>
            <a:r>
              <a:rPr b="1" lang="en-US" sz="2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Economics of vBox:</a:t>
            </a:r>
            <a:endParaRPr b="1" sz="2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ulish"/>
              <a:buChar char="○"/>
            </a:pPr>
            <a:r>
              <a:rPr lang="en-US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Cost of Production: $345.50, RasPi 4 is 4.8 times more expensive than usual price. 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ulish"/>
              <a:buChar char="○"/>
            </a:pPr>
            <a:r>
              <a:rPr lang="en-US" sz="2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Bulk Purchase of items would significantly reduce cost for larger-scale production.</a:t>
            </a:r>
            <a:endParaRPr sz="23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175" y="2917200"/>
            <a:ext cx="3265301" cy="20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609591" y="151426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20"/>
              <a:t>Health/Societal/Political/Environmental </a:t>
            </a:r>
            <a:r>
              <a:rPr lang="en-US" sz="3220"/>
              <a:t>Concerns</a:t>
            </a:r>
            <a:endParaRPr sz="3220"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512450" y="1478850"/>
            <a:ext cx="5142000" cy="50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675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ulish"/>
              <a:buChar char="●"/>
            </a:pPr>
            <a:r>
              <a:rPr lang="en-US" sz="145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Social</a:t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06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ulish"/>
              <a:buChar char="○"/>
            </a:pPr>
            <a:r>
              <a:rPr lang="en-US" sz="145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Society benefits directly from reduced poor driving practices -- more saved lives. </a:t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ulish"/>
              <a:buChar char="●"/>
            </a:pPr>
            <a:r>
              <a:rPr lang="en-US" sz="145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Environmental</a:t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06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ulish"/>
              <a:buChar char="○"/>
            </a:pPr>
            <a:r>
              <a:rPr lang="en-US" sz="145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Reducing the amount of crashed cars and car waste that pollutes the environment we live in. </a:t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06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ulish"/>
              <a:buChar char="○"/>
            </a:pPr>
            <a:r>
              <a:rPr lang="en-US" sz="145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Totaling cars is not good for the environment</a:t>
            </a:r>
            <a:endParaRPr sz="145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6214525" y="1478850"/>
            <a:ext cx="5142000" cy="468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1071" lvl="0" marL="457200" rtl="0" algn="l">
              <a:lnSpc>
                <a:spcPct val="13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Mulish"/>
              <a:buChar char="●"/>
            </a:pPr>
            <a:r>
              <a:rPr lang="en-US" sz="1456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Political</a:t>
            </a:r>
            <a:endParaRPr sz="14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1071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Mulish"/>
              <a:buChar char="○"/>
            </a:pPr>
            <a:r>
              <a:rPr lang="en-US" sz="1456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Road Safety continues to be a high-priority political topic. </a:t>
            </a:r>
            <a:endParaRPr sz="14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1071" lvl="0" marL="457200" rtl="0" algn="l">
              <a:lnSpc>
                <a:spcPct val="13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Mulish"/>
              <a:buChar char="●"/>
            </a:pPr>
            <a:r>
              <a:rPr lang="en-US" sz="1456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Ethical</a:t>
            </a:r>
            <a:endParaRPr sz="14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21071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6"/>
              <a:buFont typeface="Mulish"/>
              <a:buChar char="○"/>
            </a:pPr>
            <a:r>
              <a:rPr lang="en-US" sz="1456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The more lives we save, the more ethical it is. We can save more lives by knowing the problem that caused a crash.</a:t>
            </a:r>
            <a:endParaRPr sz="14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356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900" y="4175425"/>
            <a:ext cx="4386651" cy="219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</a:t>
            </a:r>
            <a:r>
              <a:rPr lang="en-US"/>
              <a:t> of tasks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6165775" y="1476825"/>
            <a:ext cx="56961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7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2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2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76" y="1220725"/>
            <a:ext cx="6160450" cy="53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61525" y="101600"/>
            <a:ext cx="8153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20"/>
              <a:t>Project Management and teamwork</a:t>
            </a:r>
            <a:endParaRPr sz="3820"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596375" y="1244600"/>
            <a:ext cx="2795700" cy="7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Hardware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7614225" y="1244600"/>
            <a:ext cx="2795700" cy="7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Software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" y="1970238"/>
            <a:ext cx="23907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16" y="1936000"/>
            <a:ext cx="2225972" cy="2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738" y="1906893"/>
            <a:ext cx="2503075" cy="251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1350" y="1907250"/>
            <a:ext cx="2225975" cy="2516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6"/>
          <p:cNvCxnSpPr/>
          <p:nvPr/>
        </p:nvCxnSpPr>
        <p:spPr>
          <a:xfrm>
            <a:off x="5879700" y="1297725"/>
            <a:ext cx="47100" cy="5088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6"/>
          <p:cNvSpPr txBox="1"/>
          <p:nvPr/>
        </p:nvSpPr>
        <p:spPr>
          <a:xfrm>
            <a:off x="315600" y="4520800"/>
            <a:ext cx="5208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ulish"/>
              <a:buChar char="●"/>
            </a:pP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Received</a:t>
            </a: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 the parts ordered and soldering the necessary parts.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ulish"/>
              <a:buChar char="●"/>
            </a:pP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Established a connection between each one of the components.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ulish"/>
              <a:buChar char="●"/>
            </a:pP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Integrated the module connections together for a more compact device.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ulish"/>
              <a:buChar char="●"/>
            </a:pP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Designed </a:t>
            </a: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the</a:t>
            </a: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 case.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ulish"/>
              <a:buChar char="●"/>
            </a:pPr>
            <a:r>
              <a:rPr lang="en-US" sz="1300">
                <a:latin typeface="Mulish"/>
                <a:ea typeface="Mulish"/>
                <a:cs typeface="Mulish"/>
                <a:sym typeface="Mulish"/>
              </a:rPr>
              <a:t>Data Analytics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6310500" y="4597000"/>
            <a:ext cx="5498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Established AWS DynamoDB.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Implemented Lambda functions and API gateway.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Established connection from React app to AWS Amplify to host web app online.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Designed the dashboard that the users see of the WebApp.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Added different graphs and different attributes to the webpage.</a:t>
            </a:r>
            <a:endParaRPr sz="13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Raspberry Pi</a:t>
            </a:r>
            <a:endParaRPr sz="4000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00" y="1286775"/>
            <a:ext cx="7829325" cy="47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Back-End Demonstration</a:t>
            </a:r>
            <a:endParaRPr sz="400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6" y="1629750"/>
            <a:ext cx="8264100" cy="466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9144000" y="3429000"/>
            <a:ext cx="217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DynamoDB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Back-End Demonstration-cont’d</a:t>
            </a:r>
            <a:endParaRPr sz="4000"/>
          </a:p>
        </p:txBody>
      </p:sp>
      <p:sp>
        <p:nvSpPr>
          <p:cNvPr id="242" name="Google Shape;242;p29"/>
          <p:cNvSpPr txBox="1"/>
          <p:nvPr/>
        </p:nvSpPr>
        <p:spPr>
          <a:xfrm>
            <a:off x="9355200" y="3013350"/>
            <a:ext cx="2062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API Gateway and Lambda function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" y="1558201"/>
            <a:ext cx="8839199" cy="434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Problem Background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609600" y="1478851"/>
            <a:ext cx="11161200" cy="515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Char char="●"/>
            </a:pP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Chances of collision increase as drivers perform unsafe maneuvers.</a:t>
            </a:r>
            <a:endParaRPr sz="3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Char char="●"/>
            </a:pP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Drivers are unaware of their driving behaviours.</a:t>
            </a:r>
            <a:endParaRPr sz="3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Char char="●"/>
            </a:pP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Insurance companies </a:t>
            </a: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charge</a:t>
            </a: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for insurance based on assumptions of age and car model. Creates unfair systems.</a:t>
            </a:r>
            <a:endParaRPr sz="3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Char char="●"/>
            </a:pPr>
            <a:r>
              <a:rPr lang="en-US" sz="3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Accidents are preventable.</a:t>
            </a:r>
            <a:endParaRPr sz="30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000" y="3853800"/>
            <a:ext cx="4052825" cy="24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Drive Score Algorithm Script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7741675" y="1462575"/>
            <a:ext cx="3339000" cy="4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64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 sz="1400">
                <a:latin typeface="Mulish"/>
                <a:ea typeface="Mulish"/>
                <a:cs typeface="Mulish"/>
                <a:sym typeface="Mulish"/>
              </a:rPr>
              <a:t>Using real drive results from trip num csv’s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 sz="1400">
                <a:latin typeface="Mulish"/>
                <a:ea typeface="Mulish"/>
                <a:cs typeface="Mulish"/>
                <a:sym typeface="Mulish"/>
              </a:rPr>
              <a:t>Identified abnormally high/low </a:t>
            </a:r>
            <a:r>
              <a:rPr lang="en-US" sz="1400">
                <a:latin typeface="Mulish"/>
                <a:ea typeface="Mulish"/>
                <a:cs typeface="Mulish"/>
                <a:sym typeface="Mulish"/>
              </a:rPr>
              <a:t>acceleration</a:t>
            </a:r>
            <a:r>
              <a:rPr lang="en-US" sz="1400">
                <a:latin typeface="Mulish"/>
                <a:ea typeface="Mulish"/>
                <a:cs typeface="Mulish"/>
                <a:sym typeface="Mulish"/>
              </a:rPr>
              <a:t>, max speed observed per sets of 5 timestamps, and sudden brakes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●"/>
            </a:pPr>
            <a:r>
              <a:rPr lang="en-US" sz="1400">
                <a:latin typeface="Mulish"/>
                <a:ea typeface="Mulish"/>
                <a:cs typeface="Mulish"/>
                <a:sym typeface="Mulish"/>
              </a:rPr>
              <a:t>Took inspiration from other research papers on reasonable thresholds for variance in recording</a:t>
            </a:r>
            <a:endParaRPr sz="1400"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100" y="1462576"/>
            <a:ext cx="6686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Driving Alg. Accuracy Model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78850"/>
            <a:ext cx="5003625" cy="37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100" y="3271850"/>
            <a:ext cx="7207975" cy="16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ct val="100000"/>
              <a:buFont typeface="Arial"/>
              <a:buNone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We appreciate your attention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ct val="100000"/>
              <a:buFont typeface="Arial"/>
              <a:buNone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Questions?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lish"/>
                <a:ea typeface="Mulish"/>
                <a:cs typeface="Mulish"/>
                <a:sym typeface="Mulish"/>
              </a:rPr>
              <a:t>Goals and Objectives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Char char="●"/>
            </a:pPr>
            <a:r>
              <a:rPr lang="en-US"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Encourage healthy and responsible driving practices through automated, real-time monitoring systems. </a:t>
            </a:r>
            <a:endParaRPr sz="2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Char char="●"/>
            </a:pPr>
            <a:r>
              <a:rPr lang="en-US"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Create an accurate profile such that it increases self-awareness. </a:t>
            </a:r>
            <a:endParaRPr sz="2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sh"/>
              <a:buChar char="●"/>
            </a:pPr>
            <a:r>
              <a:rPr lang="en-US" sz="2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Realistically grasp a driver’s current driving behavior and through consistent monitoring, reduce their chances of collisions or accidents.</a:t>
            </a:r>
            <a:endParaRPr sz="2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/>
              <a:t>vBox Features</a:t>
            </a:r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609600" y="1478850"/>
            <a:ext cx="10936800" cy="3200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ulish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Mulish"/>
                <a:ea typeface="Mulish"/>
                <a:cs typeface="Mulish"/>
                <a:sym typeface="Mulish"/>
              </a:rPr>
              <a:t>Incorporates a custom algorithm that detects safe and unsafe driving practices.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ulish"/>
              <a:buChar char="●"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Mulish"/>
                <a:ea typeface="Mulish"/>
                <a:cs typeface="Mulish"/>
                <a:sym typeface="Mulish"/>
              </a:rPr>
              <a:t>E</a:t>
            </a: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Mulish"/>
                <a:ea typeface="Mulish"/>
                <a:cs typeface="Mulish"/>
                <a:sym typeface="Mulish"/>
              </a:rPr>
              <a:t>ffectively and constantly gathers data from its sensors.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ulish"/>
              <a:buChar char="●"/>
            </a:pPr>
            <a:r>
              <a:rPr lang="en-US" sz="2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Collects real-time data to consistently monitor and improve behaviors with realistic approach.</a:t>
            </a:r>
            <a:endParaRPr sz="25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24271" l="7110" r="6800" t="24131"/>
          <a:stretch/>
        </p:blipFill>
        <p:spPr>
          <a:xfrm>
            <a:off x="1402225" y="4845861"/>
            <a:ext cx="2556322" cy="140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186" y="4978827"/>
            <a:ext cx="1243067" cy="114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082" y="4679200"/>
            <a:ext cx="1894443" cy="174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4"/>
          <p:cNvCxnSpPr>
            <a:endCxn id="113" idx="1"/>
          </p:cNvCxnSpPr>
          <p:nvPr/>
        </p:nvCxnSpPr>
        <p:spPr>
          <a:xfrm flipH="1" rot="10800000">
            <a:off x="3975886" y="5550625"/>
            <a:ext cx="1722300" cy="5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4"/>
          <p:cNvCxnSpPr>
            <a:stCxn id="113" idx="3"/>
            <a:endCxn id="114" idx="1"/>
          </p:cNvCxnSpPr>
          <p:nvPr/>
        </p:nvCxnSpPr>
        <p:spPr>
          <a:xfrm>
            <a:off x="6941253" y="5550625"/>
            <a:ext cx="1829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Block Design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5" y="1782938"/>
            <a:ext cx="11668600" cy="40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Connections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3044" l="0" r="0" t="0"/>
          <a:stretch/>
        </p:blipFill>
        <p:spPr>
          <a:xfrm>
            <a:off x="332975" y="1314374"/>
            <a:ext cx="7687801" cy="520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14194" r="20840" t="0"/>
          <a:stretch/>
        </p:blipFill>
        <p:spPr>
          <a:xfrm rot="10800000">
            <a:off x="8572498" y="3267225"/>
            <a:ext cx="2741202" cy="31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414875" y="101600"/>
            <a:ext cx="8128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Sensor Data </a:t>
            </a:r>
            <a:r>
              <a:rPr lang="en-US"/>
              <a:t>Retrieval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250" y="1244600"/>
            <a:ext cx="7495500" cy="52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7918" l="18911" r="19709" t="26040"/>
          <a:stretch/>
        </p:blipFill>
        <p:spPr>
          <a:xfrm>
            <a:off x="3868441" y="1499350"/>
            <a:ext cx="1390158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b="41454" l="24358" r="22756" t="9614"/>
          <a:stretch/>
        </p:blipFill>
        <p:spPr>
          <a:xfrm>
            <a:off x="7015725" y="1960321"/>
            <a:ext cx="1078325" cy="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125" y="2076225"/>
            <a:ext cx="13144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450" y="2847975"/>
            <a:ext cx="14954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414875" y="101600"/>
            <a:ext cx="81285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Sensor Data Retrieval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150" y="1221125"/>
            <a:ext cx="7174100" cy="52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Embedded System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9158350" y="1478850"/>
            <a:ext cx="3180600" cy="464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150" y="1354301"/>
            <a:ext cx="8706674" cy="489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